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257" r:id="rId3"/>
    <p:sldId id="294" r:id="rId4"/>
    <p:sldId id="295" r:id="rId5"/>
    <p:sldId id="296" r:id="rId6"/>
    <p:sldId id="306" r:id="rId7"/>
    <p:sldId id="288" r:id="rId8"/>
    <p:sldId id="307" r:id="rId9"/>
    <p:sldId id="284" r:id="rId10"/>
    <p:sldId id="297" r:id="rId11"/>
    <p:sldId id="283" r:id="rId12"/>
    <p:sldId id="285" r:id="rId13"/>
    <p:sldId id="258" r:id="rId14"/>
    <p:sldId id="290" r:id="rId15"/>
    <p:sldId id="301" r:id="rId16"/>
    <p:sldId id="302" r:id="rId17"/>
    <p:sldId id="259" r:id="rId18"/>
    <p:sldId id="291" r:id="rId19"/>
    <p:sldId id="270" r:id="rId20"/>
    <p:sldId id="303" r:id="rId21"/>
    <p:sldId id="261" r:id="rId22"/>
    <p:sldId id="292" r:id="rId23"/>
    <p:sldId id="293" r:id="rId24"/>
    <p:sldId id="260" r:id="rId25"/>
    <p:sldId id="289" r:id="rId26"/>
    <p:sldId id="265" r:id="rId27"/>
    <p:sldId id="287" r:id="rId28"/>
    <p:sldId id="269" r:id="rId29"/>
    <p:sldId id="280" r:id="rId30"/>
    <p:sldId id="305" r:id="rId31"/>
    <p:sldId id="266" r:id="rId32"/>
    <p:sldId id="299" r:id="rId33"/>
    <p:sldId id="300" r:id="rId34"/>
    <p:sldId id="304" r:id="rId35"/>
    <p:sldId id="282" r:id="rId36"/>
    <p:sldId id="262" r:id="rId37"/>
    <p:sldId id="263" r:id="rId38"/>
    <p:sldId id="275" r:id="rId39"/>
    <p:sldId id="276" r:id="rId40"/>
    <p:sldId id="277" r:id="rId41"/>
    <p:sldId id="278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42"/>
    <p:restoredTop sz="94511"/>
  </p:normalViewPr>
  <p:slideViewPr>
    <p:cSldViewPr snapToGrid="0" snapToObjects="1">
      <p:cViewPr>
        <p:scale>
          <a:sx n="120" d="100"/>
          <a:sy n="120" d="100"/>
        </p:scale>
        <p:origin x="1624" y="3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C318C-4D83-8240-8FCF-299CBD5E8CE1}" type="datetimeFigureOut">
              <a:rPr lang="en-US" smtClean="0"/>
              <a:t>9/18/18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E1466-FB82-8942-9C8B-B302DB1FA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24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  <a:prstGeom prst="rect">
            <a:avLst/>
          </a:prstGeom>
        </p:spPr>
        <p:txBody>
          <a:bodyPr anchor="b"/>
          <a:lstStyle>
            <a:lvl1pPr algn="l">
              <a:defRPr sz="2400"/>
            </a:lvl1pPr>
          </a:lstStyle>
          <a:p>
            <a:fld id="{AAE64B79-F3B6-4D4A-843B-BB84AC9C1C7D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0E81F6F-E95F-C641-9979-18A9E491A8FC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/>
          <a:lstStyle/>
          <a:p>
            <a:fld id="{AAE64B79-F3B6-4D4A-843B-BB84AC9C1C7D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43155" y="150924"/>
            <a:ext cx="1332156" cy="365125"/>
          </a:xfrm>
          <a:prstGeom prst="rect">
            <a:avLst/>
          </a:prstGeom>
        </p:spPr>
        <p:txBody>
          <a:bodyPr/>
          <a:lstStyle/>
          <a:p>
            <a:fld id="{50E81F6F-E95F-C641-9979-18A9E491A8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/>
          <a:lstStyle/>
          <a:p>
            <a:fld id="{AAE64B79-F3B6-4D4A-843B-BB84AC9C1C7D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43155" y="150924"/>
            <a:ext cx="1332156" cy="365125"/>
          </a:xfrm>
          <a:prstGeom prst="rect">
            <a:avLst/>
          </a:prstGeom>
        </p:spPr>
        <p:txBody>
          <a:bodyPr/>
          <a:lstStyle/>
          <a:p>
            <a:fld id="{50E81F6F-E95F-C641-9979-18A9E491A8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/>
          <a:lstStyle/>
          <a:p>
            <a:fld id="{AAE64B79-F3B6-4D4A-843B-BB84AC9C1C7D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/>
          <a:lstStyle/>
          <a:p>
            <a:fld id="{AAE64B79-F3B6-4D4A-843B-BB84AC9C1C7D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43155" y="150924"/>
            <a:ext cx="1332156" cy="365125"/>
          </a:xfrm>
          <a:prstGeom prst="rect">
            <a:avLst/>
          </a:prstGeom>
        </p:spPr>
        <p:txBody>
          <a:bodyPr/>
          <a:lstStyle/>
          <a:p>
            <a:fld id="{50E81F6F-E95F-C641-9979-18A9E491A8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/>
          <a:lstStyle/>
          <a:p>
            <a:fld id="{AAE64B79-F3B6-4D4A-843B-BB84AC9C1C7D}" type="datetimeFigureOut">
              <a:rPr lang="en-US" smtClean="0"/>
              <a:t>9/18/18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43155" y="150924"/>
            <a:ext cx="1332156" cy="365125"/>
          </a:xfrm>
          <a:prstGeom prst="rect">
            <a:avLst/>
          </a:prstGeom>
        </p:spPr>
        <p:txBody>
          <a:bodyPr/>
          <a:lstStyle/>
          <a:p>
            <a:fld id="{50E81F6F-E95F-C641-9979-18A9E491A8F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/>
          <a:lstStyle/>
          <a:p>
            <a:fld id="{AAE64B79-F3B6-4D4A-843B-BB84AC9C1C7D}" type="datetimeFigureOut">
              <a:rPr lang="en-US" smtClean="0"/>
              <a:t>9/18/18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943155" y="150924"/>
            <a:ext cx="1332156" cy="365125"/>
          </a:xfrm>
          <a:prstGeom prst="rect">
            <a:avLst/>
          </a:prstGeom>
        </p:spPr>
        <p:txBody>
          <a:bodyPr/>
          <a:lstStyle/>
          <a:p>
            <a:fld id="{50E81F6F-E95F-C641-9979-18A9E491A8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/>
          <a:lstStyle/>
          <a:p>
            <a:fld id="{AAE64B79-F3B6-4D4A-843B-BB84AC9C1C7D}" type="datetimeFigureOut">
              <a:rPr lang="en-US" smtClean="0"/>
              <a:t>9/18/18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943155" y="150924"/>
            <a:ext cx="1332156" cy="365125"/>
          </a:xfrm>
          <a:prstGeom prst="rect">
            <a:avLst/>
          </a:prstGeom>
        </p:spPr>
        <p:txBody>
          <a:bodyPr/>
          <a:lstStyle/>
          <a:p>
            <a:fld id="{50E81F6F-E95F-C641-9979-18A9E491A8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/>
          <a:lstStyle/>
          <a:p>
            <a:fld id="{AAE64B79-F3B6-4D4A-843B-BB84AC9C1C7D}" type="datetimeFigureOut">
              <a:rPr lang="en-US" smtClean="0"/>
              <a:t>9/18/18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943155" y="150924"/>
            <a:ext cx="1332156" cy="365125"/>
          </a:xfrm>
          <a:prstGeom prst="rect">
            <a:avLst/>
          </a:prstGeom>
        </p:spPr>
        <p:txBody>
          <a:bodyPr/>
          <a:lstStyle/>
          <a:p>
            <a:fld id="{50E81F6F-E95F-C641-9979-18A9E491A8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/>
          <a:lstStyle/>
          <a:p>
            <a:fld id="{AAE64B79-F3B6-4D4A-843B-BB84AC9C1C7D}" type="datetimeFigureOut">
              <a:rPr lang="en-US" smtClean="0"/>
              <a:t>9/18/18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43155" y="150924"/>
            <a:ext cx="1332156" cy="365125"/>
          </a:xfrm>
          <a:prstGeom prst="rect">
            <a:avLst/>
          </a:prstGeom>
        </p:spPr>
        <p:txBody>
          <a:bodyPr/>
          <a:lstStyle/>
          <a:p>
            <a:fld id="{50E81F6F-E95F-C641-9979-18A9E491A8FC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/>
          <a:lstStyle/>
          <a:p>
            <a:fld id="{AAE64B79-F3B6-4D4A-843B-BB84AC9C1C7D}" type="datetimeFigureOut">
              <a:rPr lang="en-US" smtClean="0"/>
              <a:t>9/18/18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43155" y="150924"/>
            <a:ext cx="1332156" cy="365125"/>
          </a:xfrm>
          <a:prstGeom prst="rect">
            <a:avLst/>
          </a:prstGeom>
        </p:spPr>
        <p:txBody>
          <a:bodyPr/>
          <a:lstStyle/>
          <a:p>
            <a:fld id="{50E81F6F-E95F-C641-9979-18A9E491A8F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 userDrawn="1"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lideshare.net/sumeetbassi/indian-stock-market-presentation-220908-presentation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4265972"/>
            <a:ext cx="3309803" cy="144663"/>
          </a:xfrm>
        </p:spPr>
        <p:txBody>
          <a:bodyPr>
            <a:normAutofit fontScale="90000"/>
          </a:bodyPr>
          <a:lstStyle/>
          <a:p>
            <a:r>
              <a:rPr lang="en-US" sz="3100" b="1" dirty="0" smtClean="0"/>
              <a:t>Lecture 2: GEM </a:t>
            </a:r>
            <a:r>
              <a:rPr lang="en-US" sz="3100" b="1" dirty="0"/>
              <a:t>Versus </a:t>
            </a:r>
            <a:r>
              <a:rPr lang="en-US" sz="3100" b="1" dirty="0" smtClean="0"/>
              <a:t>Mature </a:t>
            </a:r>
            <a:r>
              <a:rPr lang="en-US" sz="3100" b="1" dirty="0"/>
              <a:t>Markets: </a:t>
            </a:r>
            <a:r>
              <a:rPr lang="en-US" sz="3100" b="1" dirty="0" smtClean="0"/>
              <a:t/>
            </a:r>
            <a:br>
              <a:rPr lang="en-US" sz="3100" b="1" dirty="0" smtClean="0"/>
            </a:br>
            <a:r>
              <a:rPr lang="en-US" sz="3100" b="1" dirty="0"/>
              <a:t/>
            </a:r>
            <a:br>
              <a:rPr lang="en-US" sz="3100" b="1" dirty="0"/>
            </a:br>
            <a:r>
              <a:rPr lang="en-US" sz="3100" b="1" dirty="0" smtClean="0"/>
              <a:t/>
            </a:r>
            <a:br>
              <a:rPr lang="en-US" sz="3100" b="1" dirty="0" smtClean="0"/>
            </a:br>
            <a:r>
              <a:rPr lang="en-US" sz="3100" b="1" dirty="0" smtClean="0"/>
              <a:t>Let’s Take A Better Look </a:t>
            </a:r>
            <a:r>
              <a:rPr lang="en-US" sz="3100" b="1" dirty="0"/>
              <a:t>At The Numbers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Booms And Busts Take Investors On A Wild Ride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45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2" y="622638"/>
            <a:ext cx="7024744" cy="792801"/>
          </a:xfrm>
        </p:spPr>
        <p:txBody>
          <a:bodyPr/>
          <a:lstStyle/>
          <a:p>
            <a:r>
              <a:rPr lang="en-US" dirty="0" smtClean="0"/>
              <a:t>Let’s Take A Close Look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http://www.slideshare.net/</a:t>
            </a:r>
            <a:r>
              <a:rPr lang="en-US" dirty="0" err="1">
                <a:hlinkClick r:id="rId2"/>
              </a:rPr>
              <a:t>sumeetbassi</a:t>
            </a:r>
            <a:r>
              <a:rPr lang="en-US" dirty="0">
                <a:hlinkClick r:id="rId2"/>
              </a:rPr>
              <a:t>/indian-stock-market-presentation-220908-presentation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7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735372"/>
            <a:ext cx="7024744" cy="7176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GEM Versus Mature Markets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1942370"/>
              </p:ext>
            </p:extLst>
          </p:nvPr>
        </p:nvGraphicFramePr>
        <p:xfrm>
          <a:off x="1555577" y="2540000"/>
          <a:ext cx="5919759" cy="26317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3253"/>
                <a:gridCol w="1973253"/>
                <a:gridCol w="1973253"/>
              </a:tblGrid>
              <a:tr h="1055389">
                <a:tc>
                  <a:txBody>
                    <a:bodyPr/>
                    <a:lstStyle/>
                    <a:p>
                      <a:r>
                        <a:rPr lang="en-US" dirty="0" smtClean="0"/>
                        <a:t>Market Capitalization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Trading Volume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Share Concentration</a:t>
                      </a:r>
                      <a:endParaRPr lang="en-US" dirty="0"/>
                    </a:p>
                  </a:txBody>
                  <a:tcPr/>
                </a:tc>
              </a:tr>
              <a:tr h="661968"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</a:tr>
              <a:tr h="661968">
                <a:tc>
                  <a:txBody>
                    <a:bodyPr/>
                    <a:lstStyle/>
                    <a:p>
                      <a:r>
                        <a:rPr lang="en-US" dirty="0" smtClean="0"/>
                        <a:t>High appreciation potential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volatility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dirty="0" smtClean="0"/>
                        <a:t>high beta)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likelihood of market rigging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822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701987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Market Capitalization For Selected Markets (2017)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890276"/>
              </p:ext>
            </p:extLst>
          </p:nvPr>
        </p:nvGraphicFramePr>
        <p:xfrm>
          <a:off x="1042987" y="2324100"/>
          <a:ext cx="5882745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8284"/>
                <a:gridCol w="33544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Equity</a:t>
                      </a:r>
                      <a:r>
                        <a:rPr lang="en-US" baseline="0" dirty="0" smtClean="0"/>
                        <a:t> Market Capitalization (%of GDP)</a:t>
                      </a:r>
                      <a:endParaRPr lang="en-US" dirty="0"/>
                    </a:p>
                  </a:txBody>
                  <a:tcPr marL="75300" marR="753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Vietnam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52.2</a:t>
                      </a:r>
                      <a:endParaRPr lang="en-US" dirty="0"/>
                    </a:p>
                  </a:txBody>
                  <a:tcPr marL="75300" marR="753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Indonesia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</a:t>
                      </a:r>
                      <a:endParaRPr lang="en-US" dirty="0"/>
                    </a:p>
                  </a:txBody>
                  <a:tcPr marL="75300" marR="753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Philippines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112</a:t>
                      </a:r>
                      <a:endParaRPr lang="en-US" dirty="0"/>
                    </a:p>
                  </a:txBody>
                  <a:tcPr marL="75300" marR="753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Korea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109</a:t>
                      </a:r>
                      <a:endParaRPr lang="en-US" dirty="0"/>
                    </a:p>
                  </a:txBody>
                  <a:tcPr marL="75300" marR="753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Malaysia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</a:t>
                      </a:r>
                      <a:endParaRPr lang="en-US" dirty="0"/>
                    </a:p>
                  </a:txBody>
                  <a:tcPr marL="75300" marR="753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Japan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128</a:t>
                      </a:r>
                      <a:endParaRPr lang="en-US" dirty="0"/>
                    </a:p>
                  </a:txBody>
                  <a:tcPr marL="75300" marR="753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USA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166</a:t>
                      </a:r>
                      <a:endParaRPr lang="en-US" dirty="0"/>
                    </a:p>
                  </a:txBody>
                  <a:tcPr marL="75300" marR="753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250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GEM Performance: Currency Markets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volatility—exchange risk</a:t>
            </a:r>
          </a:p>
          <a:p>
            <a:r>
              <a:rPr lang="en-US" dirty="0" smtClean="0"/>
              <a:t>At the whim of monetary </a:t>
            </a:r>
            <a:r>
              <a:rPr lang="en-US" dirty="0"/>
              <a:t>p</a:t>
            </a:r>
            <a:r>
              <a:rPr lang="en-US" dirty="0" smtClean="0"/>
              <a:t>olicies of developed countries</a:t>
            </a:r>
            <a:r>
              <a:rPr lang="en-US" dirty="0"/>
              <a:t> </a:t>
            </a:r>
            <a:r>
              <a:rPr lang="en-US" dirty="0" smtClean="0"/>
              <a:t>(carry trade”).</a:t>
            </a:r>
          </a:p>
          <a:p>
            <a:r>
              <a:rPr lang="en-US" dirty="0" smtClean="0"/>
              <a:t>Crashes (e.g., Asian currencies, back in 1997)</a:t>
            </a:r>
          </a:p>
          <a:p>
            <a:r>
              <a:rPr lang="en-US" dirty="0" smtClean="0"/>
              <a:t>Exchange rate management—policy tool for export oriented EFM.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39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Emerging Currencies Are Sensitive To Monetary Policies In Developed countries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7359" r="-17359"/>
          <a:stretch>
            <a:fillRect/>
          </a:stretch>
        </p:blipFill>
        <p:spPr/>
      </p:pic>
      <p:sp>
        <p:nvSpPr>
          <p:cNvPr id="7" name="TextBox 6"/>
          <p:cNvSpPr txBox="1"/>
          <p:nvPr/>
        </p:nvSpPr>
        <p:spPr>
          <a:xfrm>
            <a:off x="883512" y="6267805"/>
            <a:ext cx="10171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economeka.blogspot.com</a:t>
            </a:r>
            <a:r>
              <a:rPr lang="en-US" dirty="0"/>
              <a:t>/2014/02/emerging-markets-currency-</a:t>
            </a:r>
            <a:r>
              <a:rPr lang="en-US" dirty="0" err="1"/>
              <a:t>depreciation.html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78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2" y="910737"/>
            <a:ext cx="7024744" cy="6299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Emerging Market Currencies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2590" y="1648818"/>
            <a:ext cx="5578210" cy="418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 Fed Funds Rates Have Been Rising In 2018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0623" y="2324100"/>
            <a:ext cx="5221767" cy="350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97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GEM Performance: Debt Markets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Debt yields (e.g., 10year Treasuries) higher than the debt yields of mature economies, reflecting a risk premium.</a:t>
            </a:r>
          </a:p>
          <a:p>
            <a:r>
              <a:rPr lang="en-US" dirty="0" smtClean="0"/>
              <a:t>The lower the credit agency rating assigned by major agencies, the higher the interest rates.</a:t>
            </a:r>
          </a:p>
        </p:txBody>
      </p:sp>
    </p:spTree>
    <p:extLst>
      <p:ext uri="{BB962C8B-B14F-4D97-AF65-F5344CB8AC3E}">
        <p14:creationId xmlns:p14="http://schemas.microsoft.com/office/powerpoint/2010/main" val="221797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2" y="576727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China Dominates GEM Corporate Debt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4439" r="-14439"/>
          <a:stretch>
            <a:fillRect/>
          </a:stretch>
        </p:blipFill>
        <p:spPr>
          <a:xfrm>
            <a:off x="551146" y="1820476"/>
            <a:ext cx="8058804" cy="4172471"/>
          </a:xfrm>
        </p:spPr>
      </p:pic>
      <p:sp>
        <p:nvSpPr>
          <p:cNvPr id="5" name="TextBox 4"/>
          <p:cNvSpPr txBox="1"/>
          <p:nvPr/>
        </p:nvSpPr>
        <p:spPr>
          <a:xfrm>
            <a:off x="1043492" y="5992947"/>
            <a:ext cx="339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Wall Street Journal 9/29/2015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43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752092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10-year Treasury Yield-December 2018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2123187"/>
              </p:ext>
            </p:extLst>
          </p:nvPr>
        </p:nvGraphicFramePr>
        <p:xfrm>
          <a:off x="1042988" y="2324100"/>
          <a:ext cx="677703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8519"/>
                <a:gridCol w="338851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Yield</a:t>
                      </a:r>
                      <a:endParaRPr lang="en-US" dirty="0"/>
                    </a:p>
                  </a:txBody>
                  <a:tcPr marL="75300" marR="753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China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2.80%</a:t>
                      </a:r>
                      <a:endParaRPr lang="en-US" dirty="0"/>
                    </a:p>
                  </a:txBody>
                  <a:tcPr marL="75300" marR="753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India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7.10</a:t>
                      </a:r>
                      <a:endParaRPr lang="en-US" dirty="0"/>
                    </a:p>
                  </a:txBody>
                  <a:tcPr marL="75300" marR="753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Russia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8.23</a:t>
                      </a:r>
                      <a:endParaRPr lang="en-US" dirty="0"/>
                    </a:p>
                  </a:txBody>
                  <a:tcPr marL="75300" marR="753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USA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2.10</a:t>
                      </a:r>
                      <a:endParaRPr lang="en-US" dirty="0"/>
                    </a:p>
                  </a:txBody>
                  <a:tcPr marL="75300" marR="753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Brazil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11.99</a:t>
                      </a:r>
                      <a:endParaRPr lang="en-US" dirty="0"/>
                    </a:p>
                  </a:txBody>
                  <a:tcPr marL="75300" marR="753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943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GEM Performance—Equity Markets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Sharp upturns are followed by sharp downturns, and sideways movements, until the next upturn that may be years away.</a:t>
            </a:r>
          </a:p>
          <a:p>
            <a:r>
              <a:rPr lang="en-US" dirty="0" smtClean="0"/>
              <a:t>China’s sharp upturn in 2005-7 (600% gain) was followed by a sharp downturn in 2007-9 (down close to 80%), lasting until 2014; a 2015 recovery failed to take it to 2007 highs.</a:t>
            </a:r>
          </a:p>
          <a:p>
            <a:r>
              <a:rPr lang="en-US" dirty="0" smtClean="0"/>
              <a:t>Brazil’s market followed a similar pattern, gaining 1000% for the period between 1994-2008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ut it has been trending lower since the last peak—rallying 64% in 2016 after falling 41 percent in 2015.</a:t>
            </a:r>
          </a:p>
          <a:p>
            <a:r>
              <a:rPr lang="en-US" dirty="0" smtClean="0"/>
              <a:t>Russia was up 54% in 2016, following a 44% drop in 2015.</a:t>
            </a:r>
          </a:p>
          <a:p>
            <a:r>
              <a:rPr lang="en-US" dirty="0" smtClean="0"/>
              <a:t>That’s why market timing is very important, even for long-term investors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86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752092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Moody’s Debt Rating—December 2018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9428848"/>
              </p:ext>
            </p:extLst>
          </p:nvPr>
        </p:nvGraphicFramePr>
        <p:xfrm>
          <a:off x="1042988" y="2324100"/>
          <a:ext cx="677703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8519"/>
                <a:gridCol w="338851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Rating</a:t>
                      </a:r>
                      <a:endParaRPr lang="en-US" dirty="0"/>
                    </a:p>
                  </a:txBody>
                  <a:tcPr marL="75300" marR="753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China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A1</a:t>
                      </a:r>
                      <a:endParaRPr lang="en-US" dirty="0"/>
                    </a:p>
                  </a:txBody>
                  <a:tcPr marL="75300" marR="753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India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Baa2</a:t>
                      </a:r>
                      <a:endParaRPr lang="en-US" dirty="0"/>
                    </a:p>
                  </a:txBody>
                  <a:tcPr marL="75300" marR="753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Russia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Ba1</a:t>
                      </a:r>
                      <a:endParaRPr lang="en-US" dirty="0"/>
                    </a:p>
                  </a:txBody>
                  <a:tcPr marL="75300" marR="753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USA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Aaa</a:t>
                      </a:r>
                      <a:endParaRPr lang="en-US" dirty="0"/>
                    </a:p>
                  </a:txBody>
                  <a:tcPr marL="75300" marR="7530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Brazil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Ba2</a:t>
                      </a:r>
                      <a:endParaRPr lang="en-US" dirty="0"/>
                    </a:p>
                  </a:txBody>
                  <a:tcPr marL="75300" marR="753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32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GEM Performance: Commodities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Prices highly volatile</a:t>
            </a:r>
          </a:p>
          <a:p>
            <a:r>
              <a:rPr lang="en-US" dirty="0" smtClean="0"/>
              <a:t>Depend on demand and supply conditions</a:t>
            </a:r>
          </a:p>
          <a:p>
            <a:r>
              <a:rPr lang="en-US" dirty="0" smtClean="0"/>
              <a:t>Demand depends on global growth and the state of production technologies</a:t>
            </a:r>
          </a:p>
          <a:p>
            <a:r>
              <a:rPr lang="en-US" dirty="0" smtClean="0"/>
              <a:t>Supply depends on economic, political, and technological conditions of different countries (unrest in Libya and Nigeria affect the oil supplies of these countries)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58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2" y="589253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Commodity Prices Are Highly Volatile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4" b="-24"/>
          <a:stretch>
            <a:fillRect/>
          </a:stretch>
        </p:blipFill>
        <p:spPr>
          <a:xfrm>
            <a:off x="726550" y="1828800"/>
            <a:ext cx="7733085" cy="4003829"/>
          </a:xfrm>
        </p:spPr>
      </p:pic>
      <p:sp>
        <p:nvSpPr>
          <p:cNvPr id="5" name="TextBox 4"/>
          <p:cNvSpPr txBox="1"/>
          <p:nvPr/>
        </p:nvSpPr>
        <p:spPr>
          <a:xfrm>
            <a:off x="1270099" y="6035753"/>
            <a:ext cx="525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Bloomberg, Business Insider 1/14/2015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66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2" y="639357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Sample Of Commodity Prices In 1916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645" r="-4645"/>
          <a:stretch>
            <a:fillRect/>
          </a:stretch>
        </p:blipFill>
        <p:spPr>
          <a:xfrm>
            <a:off x="674430" y="1782358"/>
            <a:ext cx="7822786" cy="4050272"/>
          </a:xfrm>
        </p:spPr>
      </p:pic>
      <p:sp>
        <p:nvSpPr>
          <p:cNvPr id="5" name="TextBox 4"/>
          <p:cNvSpPr txBox="1"/>
          <p:nvPr/>
        </p:nvSpPr>
        <p:spPr>
          <a:xfrm>
            <a:off x="1381582" y="6092829"/>
            <a:ext cx="58592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econbrowser.com</a:t>
            </a:r>
            <a:r>
              <a:rPr lang="en-US" sz="1100" dirty="0"/>
              <a:t>/archives/2015/11/commodity-prices-and-exchange-rates</a:t>
            </a:r>
          </a:p>
        </p:txBody>
      </p:sp>
    </p:spTree>
    <p:extLst>
      <p:ext uri="{BB962C8B-B14F-4D97-AF65-F5344CB8AC3E}">
        <p14:creationId xmlns:p14="http://schemas.microsoft.com/office/powerpoint/2010/main" val="40528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Emerging versus Mature Economies: Let’s Look at the Numbers</a:t>
            </a:r>
            <a:r>
              <a:rPr lang="en-US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GDP growth</a:t>
            </a:r>
          </a:p>
          <a:p>
            <a:r>
              <a:rPr lang="en-US" dirty="0" smtClean="0"/>
              <a:t>Per Capita GDP</a:t>
            </a:r>
          </a:p>
          <a:p>
            <a:r>
              <a:rPr lang="en-US" dirty="0" smtClean="0"/>
              <a:t>Inflation and Unemployment</a:t>
            </a:r>
          </a:p>
          <a:p>
            <a:r>
              <a:rPr lang="en-US" dirty="0" smtClean="0"/>
              <a:t>Debt to GDP ratios</a:t>
            </a:r>
          </a:p>
          <a:p>
            <a:r>
              <a:rPr lang="en-US" dirty="0" smtClean="0"/>
              <a:t>Trade and capital flow</a:t>
            </a:r>
          </a:p>
          <a:p>
            <a:r>
              <a:rPr lang="en-US" dirty="0" smtClean="0"/>
              <a:t>Wages and international competitiveness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19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564201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Emerging </a:t>
            </a:r>
            <a:r>
              <a:rPr lang="en-US" dirty="0" err="1" smtClean="0"/>
              <a:t>vs</a:t>
            </a:r>
            <a:r>
              <a:rPr lang="en-US" dirty="0" smtClean="0"/>
              <a:t> Mature Market Growth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574" r="-54574"/>
          <a:stretch>
            <a:fillRect/>
          </a:stretch>
        </p:blipFill>
        <p:spPr>
          <a:xfrm>
            <a:off x="123072" y="1832462"/>
            <a:ext cx="8428923" cy="4155201"/>
          </a:xfrm>
        </p:spPr>
      </p:pic>
      <p:sp>
        <p:nvSpPr>
          <p:cNvPr id="5" name="TextBox 4"/>
          <p:cNvSpPr txBox="1"/>
          <p:nvPr/>
        </p:nvSpPr>
        <p:spPr>
          <a:xfrm flipH="1">
            <a:off x="2414211" y="6308453"/>
            <a:ext cx="220558" cy="572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3280" y="6601545"/>
            <a:ext cx="1323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www.economist.com</a:t>
            </a:r>
            <a:r>
              <a:rPr lang="en-US" dirty="0"/>
              <a:t>/news/briefing/21582257-most-dramatic-and-disruptive-period-emerging-market-growth-world-has-ever-seen</a:t>
            </a:r>
          </a:p>
        </p:txBody>
      </p:sp>
    </p:spTree>
    <p:extLst>
      <p:ext uri="{BB962C8B-B14F-4D97-AF65-F5344CB8AC3E}">
        <p14:creationId xmlns:p14="http://schemas.microsoft.com/office/powerpoint/2010/main" val="300667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GDP Growth For Selected EME In 2017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1552763"/>
              </p:ext>
            </p:extLst>
          </p:nvPr>
        </p:nvGraphicFramePr>
        <p:xfrm>
          <a:off x="1181276" y="2821364"/>
          <a:ext cx="6776536" cy="2248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8268"/>
                <a:gridCol w="3388268"/>
              </a:tblGrid>
              <a:tr h="374759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GDP Growth </a:t>
                      </a:r>
                      <a:r>
                        <a:rPr lang="en-US" dirty="0" err="1" smtClean="0"/>
                        <a:t>yoy</a:t>
                      </a:r>
                      <a:endParaRPr lang="en-US" dirty="0"/>
                    </a:p>
                  </a:txBody>
                  <a:tcPr marL="75300" marR="75300"/>
                </a:tc>
              </a:tr>
              <a:tr h="374759">
                <a:tc>
                  <a:txBody>
                    <a:bodyPr/>
                    <a:lstStyle/>
                    <a:p>
                      <a:r>
                        <a:rPr lang="en-US" dirty="0" smtClean="0"/>
                        <a:t>China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6.80%</a:t>
                      </a:r>
                      <a:endParaRPr lang="en-US" dirty="0"/>
                    </a:p>
                  </a:txBody>
                  <a:tcPr marL="75300" marR="75300"/>
                </a:tc>
              </a:tr>
              <a:tr h="374759">
                <a:tc>
                  <a:txBody>
                    <a:bodyPr/>
                    <a:lstStyle/>
                    <a:p>
                      <a:r>
                        <a:rPr lang="en-US" dirty="0" smtClean="0"/>
                        <a:t>India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6.30</a:t>
                      </a:r>
                      <a:endParaRPr lang="en-US" dirty="0"/>
                    </a:p>
                  </a:txBody>
                  <a:tcPr marL="75300" marR="75300"/>
                </a:tc>
              </a:tr>
              <a:tr h="374759">
                <a:tc>
                  <a:txBody>
                    <a:bodyPr/>
                    <a:lstStyle/>
                    <a:p>
                      <a:r>
                        <a:rPr lang="en-US" dirty="0" smtClean="0"/>
                        <a:t>Russia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1.80</a:t>
                      </a:r>
                      <a:endParaRPr lang="en-US" dirty="0"/>
                    </a:p>
                  </a:txBody>
                  <a:tcPr marL="75300" marR="75300"/>
                </a:tc>
              </a:tr>
              <a:tr h="374759">
                <a:tc>
                  <a:txBody>
                    <a:bodyPr/>
                    <a:lstStyle/>
                    <a:p>
                      <a:r>
                        <a:rPr lang="en-US" dirty="0" smtClean="0"/>
                        <a:t>South</a:t>
                      </a:r>
                      <a:r>
                        <a:rPr lang="en-US" baseline="0" dirty="0" smtClean="0"/>
                        <a:t> Africa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2.00</a:t>
                      </a:r>
                      <a:endParaRPr lang="en-US" dirty="0"/>
                    </a:p>
                  </a:txBody>
                  <a:tcPr marL="75300" marR="75300"/>
                </a:tc>
              </a:tr>
              <a:tr h="374759">
                <a:tc>
                  <a:txBody>
                    <a:bodyPr/>
                    <a:lstStyle/>
                    <a:p>
                      <a:r>
                        <a:rPr lang="en-US" dirty="0" smtClean="0"/>
                        <a:t>Brazil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1.40</a:t>
                      </a:r>
                      <a:endParaRPr lang="en-US" dirty="0"/>
                    </a:p>
                  </a:txBody>
                  <a:tcPr marL="75300" marR="7530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70162" y="5948623"/>
            <a:ext cx="311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Tradingeconomics.com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14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2" y="851769"/>
            <a:ext cx="7024744" cy="730171"/>
          </a:xfrm>
        </p:spPr>
        <p:txBody>
          <a:bodyPr>
            <a:normAutofit/>
          </a:bodyPr>
          <a:lstStyle/>
          <a:p>
            <a:r>
              <a:rPr lang="en-US" dirty="0" smtClean="0"/>
              <a:t>Historical Growth Rates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860189"/>
            <a:ext cx="6777317" cy="3508977"/>
          </a:xfrm>
        </p:spPr>
        <p:txBody>
          <a:bodyPr/>
          <a:lstStyle/>
          <a:p>
            <a:r>
              <a:rPr lang="en-US" dirty="0" smtClean="0"/>
              <a:t>For the period 2000-2010, BRICS economies grew by 112%, while the the US, UK, Japan grew by 14%.</a:t>
            </a:r>
          </a:p>
          <a:p>
            <a:r>
              <a:rPr lang="en-US" dirty="0" smtClean="0"/>
              <a:t>In 2000, emerging market countries grew by 6.5%, while developed countries grew by 4%.</a:t>
            </a:r>
          </a:p>
          <a:p>
            <a:r>
              <a:rPr lang="en-US" dirty="0" smtClean="0"/>
              <a:t>In 2010, emerging markets grew by 7.7%, while developed countries by 2.6%.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26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 Capita GDP For Selected GEM (2018)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9972409"/>
              </p:ext>
            </p:extLst>
          </p:nvPr>
        </p:nvGraphicFramePr>
        <p:xfrm>
          <a:off x="816374" y="2524983"/>
          <a:ext cx="7601116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0558"/>
                <a:gridCol w="3800558"/>
              </a:tblGrid>
              <a:tr h="322495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 Capita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GDP</a:t>
                      </a:r>
                      <a:endParaRPr lang="en-US" dirty="0"/>
                    </a:p>
                  </a:txBody>
                  <a:tcPr/>
                </a:tc>
              </a:tr>
              <a:tr h="326975">
                <a:tc>
                  <a:txBody>
                    <a:bodyPr/>
                    <a:lstStyle/>
                    <a:p>
                      <a:r>
                        <a:rPr lang="en-US" dirty="0" smtClean="0"/>
                        <a:t>China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$7,329</a:t>
                      </a:r>
                      <a:endParaRPr lang="en-US" dirty="0"/>
                    </a:p>
                  </a:txBody>
                  <a:tcPr/>
                </a:tc>
              </a:tr>
              <a:tr h="326975">
                <a:tc>
                  <a:txBody>
                    <a:bodyPr/>
                    <a:lstStyle/>
                    <a:p>
                      <a:r>
                        <a:rPr lang="en-US" dirty="0" smtClean="0"/>
                        <a:t>India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$1,963</a:t>
                      </a:r>
                      <a:endParaRPr lang="en-US" dirty="0"/>
                    </a:p>
                  </a:txBody>
                  <a:tcPr/>
                </a:tc>
              </a:tr>
              <a:tr h="326975">
                <a:tc>
                  <a:txBody>
                    <a:bodyPr/>
                    <a:lstStyle/>
                    <a:p>
                      <a:r>
                        <a:rPr lang="en-US" dirty="0" smtClean="0"/>
                        <a:t>Russia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$11,441</a:t>
                      </a:r>
                      <a:endParaRPr lang="en-US" dirty="0"/>
                    </a:p>
                  </a:txBody>
                  <a:tcPr/>
                </a:tc>
              </a:tr>
              <a:tr h="326975">
                <a:tc>
                  <a:txBody>
                    <a:bodyPr/>
                    <a:lstStyle/>
                    <a:p>
                      <a:r>
                        <a:rPr lang="en-US" dirty="0" smtClean="0"/>
                        <a:t>South</a:t>
                      </a:r>
                      <a:r>
                        <a:rPr lang="en-US" baseline="0" dirty="0" smtClean="0"/>
                        <a:t> Africa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$7,524</a:t>
                      </a:r>
                      <a:endParaRPr lang="en-US" dirty="0"/>
                    </a:p>
                  </a:txBody>
                  <a:tcPr/>
                </a:tc>
              </a:tr>
              <a:tr h="326975">
                <a:tc>
                  <a:txBody>
                    <a:bodyPr/>
                    <a:lstStyle/>
                    <a:p>
                      <a:r>
                        <a:rPr lang="en-US" dirty="0" smtClean="0"/>
                        <a:t>Brazil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$10,883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6374" y="5859412"/>
            <a:ext cx="4307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Source: </a:t>
            </a:r>
            <a:r>
              <a:rPr lang="en-US" dirty="0" err="1" smtClean="0"/>
              <a:t>Tradingeconomics.com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 Capita GDP For Selected Mature Economies (2018)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641890"/>
              </p:ext>
            </p:extLst>
          </p:nvPr>
        </p:nvGraphicFramePr>
        <p:xfrm>
          <a:off x="1049874" y="2743201"/>
          <a:ext cx="7018360" cy="17121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9180"/>
                <a:gridCol w="3509180"/>
              </a:tblGrid>
              <a:tr h="429504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 Capita GDP</a:t>
                      </a:r>
                      <a:endParaRPr lang="en-US" dirty="0"/>
                    </a:p>
                  </a:txBody>
                  <a:tcPr marL="75300" marR="75300"/>
                </a:tc>
              </a:tr>
              <a:tr h="429504">
                <a:tc>
                  <a:txBody>
                    <a:bodyPr/>
                    <a:lstStyle/>
                    <a:p>
                      <a:r>
                        <a:rPr lang="en-US" dirty="0" smtClean="0"/>
                        <a:t>US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$53,128</a:t>
                      </a:r>
                      <a:endParaRPr lang="en-US" dirty="0"/>
                    </a:p>
                  </a:txBody>
                  <a:tcPr marL="75300" marR="75300"/>
                </a:tc>
              </a:tr>
              <a:tr h="429504">
                <a:tc>
                  <a:txBody>
                    <a:bodyPr/>
                    <a:lstStyle/>
                    <a:p>
                      <a:r>
                        <a:rPr lang="en-US" dirty="0" smtClean="0"/>
                        <a:t>Japan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$48,556</a:t>
                      </a:r>
                      <a:endParaRPr lang="en-US" dirty="0"/>
                    </a:p>
                  </a:txBody>
                  <a:tcPr marL="75300" marR="75300"/>
                </a:tc>
              </a:tr>
              <a:tr h="423621">
                <a:tc>
                  <a:txBody>
                    <a:bodyPr/>
                    <a:lstStyle/>
                    <a:p>
                      <a:r>
                        <a:rPr lang="en-US" dirty="0" smtClean="0"/>
                        <a:t>Germany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$46,747</a:t>
                      </a:r>
                      <a:endParaRPr lang="en-US" dirty="0"/>
                    </a:p>
                  </a:txBody>
                  <a:tcPr marL="75300" marR="7530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42988" y="5919559"/>
            <a:ext cx="311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Tradingeconomics.com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64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Shanghai Index 2007-18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14" y="2170664"/>
            <a:ext cx="8024885" cy="338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9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Income Inequality A Serious Problem In GEM--India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988" y="2569700"/>
            <a:ext cx="6777037" cy="301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57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714513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Inflation Rate A Big Problem For Some GEM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121" y="2167003"/>
            <a:ext cx="7745507" cy="360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5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651883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Inflation </a:t>
            </a:r>
            <a:r>
              <a:rPr lang="en-US" dirty="0"/>
              <a:t>A Big Problem For Some GEM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491" y="1929008"/>
            <a:ext cx="8003147" cy="372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3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626831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Inflation A </a:t>
            </a:r>
            <a:r>
              <a:rPr lang="en-US" dirty="0"/>
              <a:t>Big Problem For Some GEM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652" y="1866378"/>
            <a:ext cx="8137618" cy="379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0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Inflation Could Be A Big Problem In Some GEM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988" y="2500073"/>
            <a:ext cx="6777037" cy="315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04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785477"/>
            <a:ext cx="7024744" cy="69259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Debt Could Be A Big Problem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1542968"/>
              </p:ext>
            </p:extLst>
          </p:nvPr>
        </p:nvGraphicFramePr>
        <p:xfrm>
          <a:off x="955808" y="2035679"/>
          <a:ext cx="7211162" cy="25237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5581"/>
                <a:gridCol w="3605581"/>
              </a:tblGrid>
              <a:tr h="421595">
                <a:tc>
                  <a:txBody>
                    <a:bodyPr/>
                    <a:lstStyle/>
                    <a:p>
                      <a:r>
                        <a:rPr lang="en-US" dirty="0" smtClean="0"/>
                        <a:t>Countries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Debt/GDP</a:t>
                      </a:r>
                      <a:endParaRPr lang="en-US" dirty="0"/>
                    </a:p>
                  </a:txBody>
                  <a:tcPr marL="75300" marR="75300"/>
                </a:tc>
              </a:tr>
              <a:tr h="421595">
                <a:tc>
                  <a:txBody>
                    <a:bodyPr/>
                    <a:lstStyle/>
                    <a:p>
                      <a:r>
                        <a:rPr lang="en-US" dirty="0" smtClean="0"/>
                        <a:t>China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43.90!!!</a:t>
                      </a:r>
                      <a:endParaRPr lang="en-US" dirty="0"/>
                    </a:p>
                  </a:txBody>
                  <a:tcPr marL="75300" marR="75300"/>
                </a:tc>
              </a:tr>
              <a:tr h="421595">
                <a:tc>
                  <a:txBody>
                    <a:bodyPr/>
                    <a:lstStyle/>
                    <a:p>
                      <a:r>
                        <a:rPr lang="en-US" dirty="0" smtClean="0"/>
                        <a:t>Brazil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66.23!</a:t>
                      </a:r>
                      <a:endParaRPr lang="en-US" dirty="0"/>
                    </a:p>
                  </a:txBody>
                  <a:tcPr marL="75300" marR="75300"/>
                </a:tc>
              </a:tr>
              <a:tr h="421595">
                <a:tc>
                  <a:txBody>
                    <a:bodyPr/>
                    <a:lstStyle/>
                    <a:p>
                      <a:r>
                        <a:rPr lang="en-US" dirty="0" smtClean="0"/>
                        <a:t>Greece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176.90</a:t>
                      </a:r>
                      <a:endParaRPr lang="en-US" dirty="0"/>
                    </a:p>
                  </a:txBody>
                  <a:tcPr marL="75300" marR="75300"/>
                </a:tc>
              </a:tr>
              <a:tr h="421595">
                <a:tc>
                  <a:txBody>
                    <a:bodyPr/>
                    <a:lstStyle/>
                    <a:p>
                      <a:r>
                        <a:rPr lang="en-US" dirty="0" smtClean="0"/>
                        <a:t>US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104.17?</a:t>
                      </a:r>
                      <a:endParaRPr lang="en-US" dirty="0"/>
                    </a:p>
                  </a:txBody>
                  <a:tcPr marL="75300" marR="75300"/>
                </a:tc>
              </a:tr>
              <a:tr h="415819">
                <a:tc>
                  <a:txBody>
                    <a:bodyPr/>
                    <a:lstStyle/>
                    <a:p>
                      <a:r>
                        <a:rPr lang="en-US" dirty="0" smtClean="0"/>
                        <a:t>Japan</a:t>
                      </a:r>
                      <a:endParaRPr lang="en-US" dirty="0"/>
                    </a:p>
                  </a:txBody>
                  <a:tcPr marL="75300" marR="75300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229.20?</a:t>
                      </a:r>
                      <a:endParaRPr lang="en-US" dirty="0"/>
                    </a:p>
                  </a:txBody>
                  <a:tcPr marL="75300" marR="75300"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43490" y="5959181"/>
            <a:ext cx="311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Tradingeconomics.com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9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Higher Growth Doesn’t Always Translate To Higher Equity Markets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Equity markets usually follow the economy.</a:t>
            </a:r>
          </a:p>
          <a:p>
            <a:r>
              <a:rPr lang="en-US" dirty="0" smtClean="0"/>
              <a:t>A stronger economy usually translates into a stronger market, as it boosts the top and bottom business lines.</a:t>
            </a:r>
          </a:p>
          <a:p>
            <a:r>
              <a:rPr lang="en-US" dirty="0" smtClean="0"/>
              <a:t>But not always, e.g., China, where corporations aren’t profit oriented.</a:t>
            </a:r>
          </a:p>
          <a:p>
            <a:r>
              <a:rPr lang="en-US" dirty="0" smtClean="0"/>
              <a:t>“Heavy handed” intervention plays a role, too.</a:t>
            </a:r>
          </a:p>
        </p:txBody>
      </p:sp>
    </p:spTree>
    <p:extLst>
      <p:ext uri="{BB962C8B-B14F-4D97-AF65-F5344CB8AC3E}">
        <p14:creationId xmlns:p14="http://schemas.microsoft.com/office/powerpoint/2010/main" val="147672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Emerging Market Institutions and Policies “Economic Regime”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Backwards combination of markets and government</a:t>
            </a:r>
          </a:p>
          <a:p>
            <a:r>
              <a:rPr lang="en-US" dirty="0" smtClean="0"/>
              <a:t>Ranking Low Index of Economic Freedom</a:t>
            </a:r>
          </a:p>
          <a:p>
            <a:r>
              <a:rPr lang="en-US" dirty="0" smtClean="0"/>
              <a:t>Ranking High On the Corruption Index</a:t>
            </a:r>
          </a:p>
          <a:p>
            <a:r>
              <a:rPr lang="en-US" dirty="0" smtClean="0"/>
              <a:t>Ranking Low On Entrepreneurship Index</a:t>
            </a:r>
          </a:p>
          <a:p>
            <a:r>
              <a:rPr lang="en-US" dirty="0" smtClean="0"/>
              <a:t>Ranking Low On International </a:t>
            </a:r>
            <a:r>
              <a:rPr lang="en-US" dirty="0"/>
              <a:t>C</a:t>
            </a:r>
            <a:r>
              <a:rPr lang="en-US" dirty="0" smtClean="0"/>
              <a:t>ompetitiveness Index</a:t>
            </a:r>
          </a:p>
          <a:p>
            <a:r>
              <a:rPr lang="en-US" dirty="0" smtClean="0"/>
              <a:t>But there are exceptions (e.g., Estonia)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12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727039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Index Of Economic Freedom Ranking in 2017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1215746"/>
              </p:ext>
            </p:extLst>
          </p:nvPr>
        </p:nvGraphicFramePr>
        <p:xfrm>
          <a:off x="816374" y="2471288"/>
          <a:ext cx="7576064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8032"/>
                <a:gridCol w="3788032"/>
              </a:tblGrid>
              <a:tr h="118867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Ranking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China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111/179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India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143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Russia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South</a:t>
                      </a:r>
                      <a:r>
                        <a:rPr lang="en-US" baseline="0" dirty="0" smtClean="0"/>
                        <a:t> Africa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Brazil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29108" y="5861925"/>
            <a:ext cx="311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Tradingeconomics.com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85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714514"/>
            <a:ext cx="7024744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Corruption Ranking (2017)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7861855"/>
              </p:ext>
            </p:extLst>
          </p:nvPr>
        </p:nvGraphicFramePr>
        <p:xfrm>
          <a:off x="879940" y="2496340"/>
          <a:ext cx="7313017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2782"/>
                <a:gridCol w="3670235"/>
              </a:tblGrid>
              <a:tr h="338643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Ranking</a:t>
                      </a:r>
                      <a:endParaRPr lang="en-US" dirty="0"/>
                    </a:p>
                  </a:txBody>
                  <a:tcPr/>
                </a:tc>
              </a:tr>
              <a:tr h="338643">
                <a:tc>
                  <a:txBody>
                    <a:bodyPr/>
                    <a:lstStyle/>
                    <a:p>
                      <a:r>
                        <a:rPr lang="en-US" dirty="0" smtClean="0"/>
                        <a:t>China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77/175</a:t>
                      </a:r>
                      <a:endParaRPr lang="en-US" dirty="0"/>
                    </a:p>
                  </a:txBody>
                  <a:tcPr/>
                </a:tc>
              </a:tr>
              <a:tr h="338643">
                <a:tc>
                  <a:txBody>
                    <a:bodyPr/>
                    <a:lstStyle/>
                    <a:p>
                      <a:r>
                        <a:rPr lang="en-US" dirty="0" smtClean="0"/>
                        <a:t>India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81</a:t>
                      </a:r>
                      <a:endParaRPr lang="en-US" dirty="0"/>
                    </a:p>
                  </a:txBody>
                  <a:tcPr/>
                </a:tc>
              </a:tr>
              <a:tr h="338643">
                <a:tc>
                  <a:txBody>
                    <a:bodyPr/>
                    <a:lstStyle/>
                    <a:p>
                      <a:r>
                        <a:rPr lang="en-US" dirty="0" smtClean="0"/>
                        <a:t>Russia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135</a:t>
                      </a:r>
                      <a:endParaRPr lang="en-US" dirty="0"/>
                    </a:p>
                  </a:txBody>
                  <a:tcPr/>
                </a:tc>
              </a:tr>
              <a:tr h="338643">
                <a:tc>
                  <a:txBody>
                    <a:bodyPr/>
                    <a:lstStyle/>
                    <a:p>
                      <a:r>
                        <a:rPr lang="en-US" dirty="0" smtClean="0"/>
                        <a:t>Czech</a:t>
                      </a:r>
                      <a:r>
                        <a:rPr lang="en-US" baseline="0" dirty="0" smtClean="0"/>
                        <a:t> Republic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</a:t>
                      </a:r>
                      <a:endParaRPr lang="en-US" dirty="0"/>
                    </a:p>
                  </a:txBody>
                  <a:tcPr/>
                </a:tc>
              </a:tr>
              <a:tr h="338643">
                <a:tc>
                  <a:txBody>
                    <a:bodyPr/>
                    <a:lstStyle/>
                    <a:p>
                      <a:r>
                        <a:rPr lang="en-US" dirty="0" smtClean="0"/>
                        <a:t>Brazil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79940" y="5914981"/>
            <a:ext cx="311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Tradingeconomics.com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35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That’s A Big heading For Some Investors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860" b="68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4876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Index Of International Competitiveness Ranking (2017)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6545293"/>
              </p:ext>
            </p:extLst>
          </p:nvPr>
        </p:nvGraphicFramePr>
        <p:xfrm>
          <a:off x="791322" y="2480153"/>
          <a:ext cx="758859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4295"/>
                <a:gridCol w="3794295"/>
              </a:tblGrid>
              <a:tr h="257976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Ranking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China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28/140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India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Russia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Czech</a:t>
                      </a:r>
                      <a:r>
                        <a:rPr lang="en-US" baseline="0" dirty="0" smtClean="0"/>
                        <a:t> Republic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Brazil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043490" y="5852351"/>
            <a:ext cx="311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Tradingeconomics.com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35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664409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Index Of Global </a:t>
            </a:r>
            <a:r>
              <a:rPr lang="en-US" smtClean="0"/>
              <a:t>Entrepreneurship Ranking in 2017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8077789"/>
              </p:ext>
            </p:extLst>
          </p:nvPr>
        </p:nvGraphicFramePr>
        <p:xfrm>
          <a:off x="766271" y="2460211"/>
          <a:ext cx="7638694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347"/>
                <a:gridCol w="3819347"/>
              </a:tblGrid>
              <a:tr h="309913">
                <a:tc>
                  <a:txBody>
                    <a:bodyPr/>
                    <a:lstStyle/>
                    <a:p>
                      <a:r>
                        <a:rPr lang="en-US" dirty="0" smtClean="0"/>
                        <a:t>Country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Ranking</a:t>
                      </a:r>
                      <a:endParaRPr lang="en-US" dirty="0"/>
                    </a:p>
                  </a:txBody>
                  <a:tcPr/>
                </a:tc>
              </a:tr>
              <a:tr h="314217">
                <a:tc>
                  <a:txBody>
                    <a:bodyPr/>
                    <a:lstStyle/>
                    <a:p>
                      <a:r>
                        <a:rPr lang="en-US" dirty="0" smtClean="0"/>
                        <a:t>China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60/132</a:t>
                      </a:r>
                      <a:endParaRPr lang="en-US" dirty="0"/>
                    </a:p>
                  </a:txBody>
                  <a:tcPr/>
                </a:tc>
              </a:tr>
              <a:tr h="314217">
                <a:tc>
                  <a:txBody>
                    <a:bodyPr/>
                    <a:lstStyle/>
                    <a:p>
                      <a:r>
                        <a:rPr lang="en-US" dirty="0" smtClean="0"/>
                        <a:t>India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</a:t>
                      </a:r>
                      <a:endParaRPr lang="en-US" dirty="0"/>
                    </a:p>
                  </a:txBody>
                  <a:tcPr/>
                </a:tc>
              </a:tr>
              <a:tr h="314217">
                <a:tc>
                  <a:txBody>
                    <a:bodyPr/>
                    <a:lstStyle/>
                    <a:p>
                      <a:r>
                        <a:rPr lang="en-US" dirty="0" smtClean="0"/>
                        <a:t>Russia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68</a:t>
                      </a:r>
                      <a:endParaRPr lang="en-US" dirty="0"/>
                    </a:p>
                  </a:txBody>
                  <a:tcPr/>
                </a:tc>
              </a:tr>
              <a:tr h="314217">
                <a:tc>
                  <a:txBody>
                    <a:bodyPr/>
                    <a:lstStyle/>
                    <a:p>
                      <a:r>
                        <a:rPr lang="en-US" dirty="0" smtClean="0"/>
                        <a:t>South</a:t>
                      </a:r>
                      <a:r>
                        <a:rPr lang="en-US" baseline="0" dirty="0" smtClean="0"/>
                        <a:t> Africa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46</a:t>
                      </a:r>
                      <a:endParaRPr lang="en-US" dirty="0"/>
                    </a:p>
                  </a:txBody>
                  <a:tcPr/>
                </a:tc>
              </a:tr>
              <a:tr h="314217">
                <a:tc>
                  <a:txBody>
                    <a:bodyPr/>
                    <a:lstStyle/>
                    <a:p>
                      <a:r>
                        <a:rPr lang="en-US" dirty="0" smtClean="0"/>
                        <a:t>Brazil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91531" y="5869797"/>
            <a:ext cx="311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Tradingeconomics.com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35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Brazil Stock Market (BOVESPA)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916" r="-29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198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Sometimes Busts End In Crises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1756" y="2954337"/>
            <a:ext cx="36195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76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Emerging Market Busts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1994 Tequila Crisis</a:t>
            </a:r>
          </a:p>
          <a:p>
            <a:r>
              <a:rPr lang="en-US" dirty="0" smtClean="0"/>
              <a:t>The 1997 Asian Crisis</a:t>
            </a:r>
          </a:p>
          <a:p>
            <a:r>
              <a:rPr lang="en-US" dirty="0" smtClean="0"/>
              <a:t>The 1998 Russian Crisis</a:t>
            </a:r>
          </a:p>
          <a:p>
            <a:r>
              <a:rPr lang="en-US" dirty="0" smtClean="0"/>
              <a:t>The 2012 Greek Crisis</a:t>
            </a:r>
          </a:p>
          <a:p>
            <a:r>
              <a:rPr lang="en-US" dirty="0" smtClean="0"/>
              <a:t>The 2018 Turkish Crisis Still Unfolding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92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3 Elements of a “Typical” Emerging Equity Market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 and diverse—many stocks investors can choose from</a:t>
            </a:r>
          </a:p>
          <a:p>
            <a:r>
              <a:rPr lang="en-US" dirty="0" smtClean="0"/>
              <a:t>Openness to foreign capital</a:t>
            </a:r>
          </a:p>
          <a:p>
            <a:r>
              <a:rPr lang="en-US" dirty="0" smtClean="0"/>
              <a:t>Moving in tandem with major EM indexes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612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India’s “Typical” Emerging Market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Deep and Diverse—more than 5000 companies in several sectors, from autos to software and drugs</a:t>
            </a:r>
          </a:p>
          <a:p>
            <a:r>
              <a:rPr lang="en-US" dirty="0" smtClean="0"/>
              <a:t>Opened to foreign capital.</a:t>
            </a:r>
          </a:p>
          <a:p>
            <a:r>
              <a:rPr lang="en-US" dirty="0" smtClean="0"/>
              <a:t>Moving in tandem with MSCI Emerging Markets Index (EEM)</a:t>
            </a:r>
          </a:p>
        </p:txBody>
      </p:sp>
    </p:spTree>
    <p:extLst>
      <p:ext uri="{BB962C8B-B14F-4D97-AF65-F5344CB8AC3E}">
        <p14:creationId xmlns:p14="http://schemas.microsoft.com/office/powerpoint/2010/main" val="44009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1307</TotalTime>
  <Words>993</Words>
  <Application>Microsoft Macintosh PowerPoint</Application>
  <PresentationFormat>On-screen Show (4:3)</PresentationFormat>
  <Paragraphs>243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Calibri</vt:lpstr>
      <vt:lpstr>Century Gothic</vt:lpstr>
      <vt:lpstr>Wingdings 2</vt:lpstr>
      <vt:lpstr>Austin</vt:lpstr>
      <vt:lpstr>Lecture 2: GEM Versus Mature Markets:    Let’s Take A Better Look At The Numbers </vt:lpstr>
      <vt:lpstr>GEM Performance—Equity Markets</vt:lpstr>
      <vt:lpstr>Shanghai Index 2007-18</vt:lpstr>
      <vt:lpstr>That’s A Big heading For Some Investors</vt:lpstr>
      <vt:lpstr>Brazil Stock Market (BOVESPA)</vt:lpstr>
      <vt:lpstr>Sometimes Busts End In Crises</vt:lpstr>
      <vt:lpstr>Emerging Market Busts</vt:lpstr>
      <vt:lpstr>The 3 Elements of a “Typical” Emerging Equity Market</vt:lpstr>
      <vt:lpstr>India’s “Typical” Emerging Market</vt:lpstr>
      <vt:lpstr>Let’s Take A Close Look</vt:lpstr>
      <vt:lpstr>GEM Versus Mature Markets</vt:lpstr>
      <vt:lpstr>Market Capitalization For Selected Markets (2017)</vt:lpstr>
      <vt:lpstr>GEM Performance: Currency Markets</vt:lpstr>
      <vt:lpstr>Emerging Currencies Are Sensitive To Monetary Policies In Developed countries</vt:lpstr>
      <vt:lpstr>Emerging Market Currencies</vt:lpstr>
      <vt:lpstr>US Fed Funds Rates Have Been Rising In 2018</vt:lpstr>
      <vt:lpstr>GEM Performance: Debt Markets</vt:lpstr>
      <vt:lpstr>China Dominates GEM Corporate Debt</vt:lpstr>
      <vt:lpstr>10-year Treasury Yield-December 2018</vt:lpstr>
      <vt:lpstr>Moody’s Debt Rating—December 2018</vt:lpstr>
      <vt:lpstr>GEM Performance: Commodities</vt:lpstr>
      <vt:lpstr>Commodity Prices Are Highly Volatile</vt:lpstr>
      <vt:lpstr>A Sample Of Commodity Prices In 1916</vt:lpstr>
      <vt:lpstr>Emerging versus Mature Economies: Let’s Look at the Numbers </vt:lpstr>
      <vt:lpstr>Emerging vs Mature Market Growth</vt:lpstr>
      <vt:lpstr>GDP Growth For Selected EME In 2017</vt:lpstr>
      <vt:lpstr>Historical Growth Rates</vt:lpstr>
      <vt:lpstr>Per Capita GDP For Selected GEM (2018)</vt:lpstr>
      <vt:lpstr>Per Capita GDP For Selected Mature Economies (2018)</vt:lpstr>
      <vt:lpstr>Income Inequality A Serious Problem In GEM--India</vt:lpstr>
      <vt:lpstr>Inflation Rate A Big Problem For Some GEM</vt:lpstr>
      <vt:lpstr>Inflation A Big Problem For Some GEM</vt:lpstr>
      <vt:lpstr>Inflation A Big Problem For Some GEM</vt:lpstr>
      <vt:lpstr>Inflation Could Be A Big Problem In Some GEM</vt:lpstr>
      <vt:lpstr>Debt Could Be A Big Problem</vt:lpstr>
      <vt:lpstr>Higher Growth Doesn’t Always Translate To Higher Equity Markets</vt:lpstr>
      <vt:lpstr>Emerging Market Institutions and Policies “Economic Regime”</vt:lpstr>
      <vt:lpstr>Index Of Economic Freedom Ranking in 2017</vt:lpstr>
      <vt:lpstr>Corruption Ranking (2017)</vt:lpstr>
      <vt:lpstr>Index Of International Competitiveness Ranking (2017)</vt:lpstr>
      <vt:lpstr>Index Of Global Entrepreneurship Ranking in 2017 </vt:lpstr>
    </vt:vector>
  </TitlesOfParts>
  <Company>Long Island University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Panos Mourdoukoutas</dc:creator>
  <cp:lastModifiedBy>Chan Mengqi</cp:lastModifiedBy>
  <cp:revision>137</cp:revision>
  <dcterms:created xsi:type="dcterms:W3CDTF">2016-08-23T08:33:45Z</dcterms:created>
  <dcterms:modified xsi:type="dcterms:W3CDTF">2018-09-18T16:09:26Z</dcterms:modified>
</cp:coreProperties>
</file>